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Quattrocen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jv6szd1fCEUxYADtKeA69EKjEp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mputer_mouse" TargetMode="External"/><Relationship Id="rId3" Type="http://schemas.openxmlformats.org/officeDocument/2006/relationships/hyperlink" Target="https://en.wikipedia.org/wiki/Optical_mous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Good notes on history and explanation of how/why they work</a:t>
            </a:r>
            <a:br>
              <a:rPr lang="en-US"/>
            </a:br>
            <a:r>
              <a:rPr lang="en-US"/>
              <a:t>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Optical mice use image sensors to image naturally occurring texture [on the surface they are placed].... These surfaces, when lit at a grazing angle by a light emitting diode, cast distinct shadows that resemble a hilly terrain lit at sunset. Images of these surfaces are captured in continuous succession and compared with each other to determine how far the mouse has moved. 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https://en.wikipedia.org/wiki/Computer_mouse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https://en.wikipedia.org/wiki/Optical_mouse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5f3bc64d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85f3bc64d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85f3bc64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85f3bc6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464c7f4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eb464c7f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85f3bc64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85f3bc64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85f3bc64d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85f3bc64d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85f3bc64d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85f3bc64d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85f3bc64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85f3bc64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85f3bc64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85f3bc64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85f3bc6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notes go here</a:t>
            </a:r>
            <a:endParaRPr/>
          </a:p>
        </p:txBody>
      </p:sp>
      <p:sp>
        <p:nvSpPr>
          <p:cNvPr id="147" name="Google Shape;1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415" name="Google Shape;41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4:notes"/>
          <p:cNvSpPr txBox="1"/>
          <p:nvPr/>
        </p:nvSpPr>
        <p:spPr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400" lIns="92825" spcFirstLastPara="1" rIns="92825" wrap="square" tIns="46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85f3bc64d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ge85f3bc64d_1_30:notes"/>
          <p:cNvSpPr txBox="1"/>
          <p:nvPr/>
        </p:nvSpPr>
        <p:spPr>
          <a:xfrm>
            <a:off x="3971925" y="8774113"/>
            <a:ext cx="3038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00" lIns="92825" spcFirstLastPara="1" rIns="92825" wrap="square" tIns="46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e85f3bc64d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e85f3bc64d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85f3bc64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85f3bc64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e85f3bc64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6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6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5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5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6.png"/><Relationship Id="rId13" Type="http://schemas.openxmlformats.org/officeDocument/2006/relationships/image" Target="../media/image1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17.jpg"/><Relationship Id="rId15" Type="http://schemas.openxmlformats.org/officeDocument/2006/relationships/image" Target="../media/image26.png"/><Relationship Id="rId14" Type="http://schemas.openxmlformats.org/officeDocument/2006/relationships/image" Target="../media/image19.png"/><Relationship Id="rId16" Type="http://schemas.openxmlformats.org/officeDocument/2006/relationships/image" Target="../media/image21.jp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3.jp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Comparison_of_CRT,_LCD,_Plasma,_and_OLED_displays" TargetMode="External"/><Relationship Id="rId4" Type="http://schemas.openxmlformats.org/officeDocument/2006/relationships/hyperlink" Target="https://www.youtube.com/watch?v=uyLDA9QT8E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hyperlink" Target="https://en.wikipedia.org/wiki/Dot_matrix_printer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www.youtube.com/watch?v=JEVurb1uVF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5" Type="http://schemas.openxmlformats.org/officeDocument/2006/relationships/hyperlink" Target="https://optronicsplus.net/downloads/whitepapers/OP_Fibre_Optics_vs_Copper_Cabling_Understanding_the_Difference_White_Paper_Rev.1.0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ougengelbart.org/content/view/209/44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Hardware Introduction (Pt. 1)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Computer Basics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838200" y="1384183"/>
            <a:ext cx="5181600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Input devices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Mouse, keyboard, gamepads, biometric devices, cameras, touchscreens, scanners, digitizers, media readers.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Output devices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Monitors, printers, speakers.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Storage devices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Connectors / ports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br>
              <a:rPr lang="en-US"/>
            </a:br>
            <a:r>
              <a:rPr b="1" lang="en-US"/>
              <a:t>END of class/tomorrow: activity about each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Screen Shot 2016-01-14 at 9.48.05 pm.png" id="204" name="Google Shape;204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507921"/>
            <a:ext cx="5181600" cy="298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85" y="4340833"/>
            <a:ext cx="2362200" cy="193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uXTiog5Hz_0ijkSUvPrv0z9pftZTJDtoa0qtHrNkhjwR190oPooXCTkF68X1-2hVrApPuHZQ1rZh1hpClwrGNcQFUOEP7sYKGudz90TJAGGcfRJ_226hzV_ZfYvSm_APTOeKlDFMew" id="210" name="Google Shape;2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4195" y="4811611"/>
            <a:ext cx="3308126" cy="19187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1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Input Devices</a:t>
            </a:r>
            <a:endParaRPr/>
          </a:p>
        </p:txBody>
      </p:sp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838200" y="1540759"/>
            <a:ext cx="11110850" cy="4636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Allow a computer to accept data and instructions from a user.</a:t>
            </a:r>
            <a:endParaRPr/>
          </a:p>
        </p:txBody>
      </p:sp>
      <p:pic>
        <p:nvPicPr>
          <p:cNvPr descr="https://lh4.googleusercontent.com/aNFrpImM4HES9TNh7PYukNFg-Z9RlNPf5TY1lp4zS66eKr3OsbVKsAAA-0daGDhPaL6gus8oKFHEpv20eU0V3CO57wigeK9Gz92Lc17qbkMaf-SAV3s_cqhz6H8UtfUxseFHVLBFUA" id="213" name="Google Shape;21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32" y="3832922"/>
            <a:ext cx="2638425" cy="14668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FN-wzcewHsMazct2rV7E3Ae_uAXVKSx6_i699UWW6iHgWnSCGs5G625CgS95IF8wfvBlCx3EtHX1DVeCsifiQKMONai-oucG9hQUQkJ3VRxCf5hFrH0lkMyagrHtXeM5Lws-19uqrQ" id="214" name="Google Shape;21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402" y="2363697"/>
            <a:ext cx="2545807" cy="14980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--SwFrIz30-gj00EalOF2GdvKyJ3GRlCivfV4_P-AMdWkG1LWSkx4GzBIP6Ak9rHvFRQwMPYbqcDCKFKCzohmjoj3tOR5FryMEv91PiSCn5BhjiOueyfgklyIkYz84grwruBU0QU3w" id="215" name="Google Shape;21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092" y="5074119"/>
            <a:ext cx="2638425" cy="16478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5ZxloyOcUQYKOtlmBZ0hCccP69wB5hyfaoR6PS6ScPujeSQquREOZ-h4DYNcFssefn-LLQlYoKR4SRMS_zFTE-nFwzYTQE3rwlvCwFTrlSOZi8qNVWtzDnI7c8jlwpfmzAl1RMYcDQ" id="216" name="Google Shape;21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0968" y="2756685"/>
            <a:ext cx="2993955" cy="15541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gaBnCWrXly__03elxLFIH97GdRkyi_-Q1i90VPHdH84fnOzy7KmIdB5nbu5QrZoiu_Ivh5jEgVP_VYkrJP04RiEYKNa7CP0o2I690j9kYOIGmdifgb9PMZgDsdllTqnVmPoSEyTvQg" id="217" name="Google Shape;21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3218" y="4036748"/>
            <a:ext cx="1025564" cy="102556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35370" y="2440426"/>
            <a:ext cx="2313670" cy="19771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64772" y="4819992"/>
            <a:ext cx="2984278" cy="19019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37567" y="4241700"/>
            <a:ext cx="1211448" cy="102556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6210" y="5054840"/>
            <a:ext cx="1304673" cy="16308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5614" y="2537374"/>
            <a:ext cx="1142666" cy="148303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78559" y="3455759"/>
            <a:ext cx="1282700" cy="1054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rackball" id="224" name="Google Shape;224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20799" y="2333279"/>
            <a:ext cx="1687130" cy="168713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1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Mouse</a:t>
            </a:r>
            <a:endParaRPr/>
          </a:p>
        </p:txBody>
      </p:sp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838200" y="1342250"/>
            <a:ext cx="111837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Used to navigate the graphical user interface (GUI).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There are many types of mice, distinguished by </a:t>
            </a:r>
            <a:br>
              <a:rPr lang="en-US" sz="2400"/>
            </a:br>
            <a:r>
              <a:rPr lang="en-US" sz="2400"/>
              <a:t>tracking technology and by use case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b="1" lang="en-US" sz="2400"/>
              <a:t>Technologies</a:t>
            </a:r>
            <a:r>
              <a:rPr lang="en-US" sz="2400"/>
              <a:t>:</a:t>
            </a:r>
            <a:endParaRPr sz="2400"/>
          </a:p>
          <a:p>
            <a:pPr indent="-190500" lvl="0" marL="22860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Mechanical mice use a ball to measure movement (obsolete now -- why?)</a:t>
            </a:r>
            <a:endParaRPr sz="2400"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Optical mice use light sources (first LED, then the more </a:t>
            </a:r>
            <a:r>
              <a:rPr lang="en-US" sz="2400"/>
              <a:t>precise</a:t>
            </a:r>
            <a:r>
              <a:rPr lang="en-US" sz="2400"/>
              <a:t> Laser)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2400"/>
              <a:t>Purposes:</a:t>
            </a:r>
            <a:endParaRPr b="1" sz="2400"/>
          </a:p>
          <a:p>
            <a:pPr indent="-361950" lvl="0" marL="45720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Many! “Gaming” (many buttons), Ergonomic (optimize human comfort), etc.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2400"/>
              <a:buNone/>
            </a:pPr>
            <a:br>
              <a:rPr lang="en-US" sz="2400"/>
            </a:br>
            <a:endParaRPr sz="2400"/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2" y="5234121"/>
            <a:ext cx="2676933" cy="157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049" y="5183373"/>
            <a:ext cx="3015900" cy="16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7315" y="5234136"/>
            <a:ext cx="2676933" cy="179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1250" y="1621813"/>
            <a:ext cx="20955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Keyboard</a:t>
            </a:r>
            <a:endParaRPr/>
          </a:p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838200" y="1368036"/>
            <a:ext cx="10515600" cy="48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Used to enter text commands.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Most commonly used is the QWERTY layout (1873).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Other layouts include QWERTZ (Germany/Switzerland) and AZERTY (France) and DVORAK (nerds*)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Variations include wired or wireless keyboards and numeric keypads.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Ergonomic designs are recently becoming more popular.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KVM ("keyboard, video and mouse"): </a:t>
            </a:r>
            <a:r>
              <a:rPr lang="en-US" sz="2400"/>
              <a:t>control multiple devices from one keyboard/mouse combination</a:t>
            </a:r>
            <a:endParaRPr sz="2400"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154" y="4529573"/>
            <a:ext cx="3729126" cy="17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352" y="4947285"/>
            <a:ext cx="1650966" cy="134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303" y="4836173"/>
            <a:ext cx="4166735" cy="17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5008075" y="6551825"/>
            <a:ext cx="70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* note: this is very hypocritical coming from me. don’t mind my bad jokes!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Others</a:t>
            </a:r>
            <a:endParaRPr/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838200" y="1456509"/>
            <a:ext cx="11116112" cy="49191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Gamepads or joysticks are used for playing games and running simulations.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Digital / video cameras and webcams create images and videos. 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Biometric devices use features unique to an individual user (e.g. fingerprint).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Touchscreens have a pressure-sensitive panel.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Scanners digitize images or documents so they can be stored as files.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Digital Tablets (sometimes called Digitizers) allow the user to create images or artwork using a stylus.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Media card readers read/write data from/to different types of media cards (SD cards, video game cartridges, etc.)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609600" y="4461075"/>
            <a:ext cx="103860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None/>
            </a:pPr>
            <a:r>
              <a:rPr lang="en-US" sz="2400"/>
              <a:t>Fill in the blank keyboard as best as you can. Then answer: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Pick 5 keys (that aren’t letters or numbers) and try explain their general purpose. Pick keys that you aren’t sure about and use your lab computer to research!</a:t>
            </a:r>
            <a:br>
              <a:rPr lang="en-US" sz="2400"/>
            </a:br>
            <a:r>
              <a:rPr lang="en-US" sz="2400"/>
              <a:t>With 1 or 2 partners, compare and discuss your answers.</a:t>
            </a:r>
            <a:endParaRPr sz="2400"/>
          </a:p>
        </p:txBody>
      </p:sp>
      <p:sp>
        <p:nvSpPr>
          <p:cNvPr id="257" name="Google Shape;257;p1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Activity: How Well Do You Know Your Keyboard?</a:t>
            </a:r>
            <a:endParaRPr/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692" y="1360940"/>
            <a:ext cx="101600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Output Devices</a:t>
            </a:r>
            <a:endParaRPr/>
          </a:p>
        </p:txBody>
      </p:sp>
      <p:sp>
        <p:nvSpPr>
          <p:cNvPr id="264" name="Google Shape;26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Output devices present information to the user from a computer.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Monitors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Projectors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Printers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Speakers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Headphones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901" y="3523415"/>
            <a:ext cx="3462333" cy="28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0054" y="4409766"/>
            <a:ext cx="4568167" cy="2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1679" y="2942539"/>
            <a:ext cx="1295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</a:t>
            </a:r>
            <a:endParaRPr/>
          </a:p>
        </p:txBody>
      </p:sp>
      <p:sp>
        <p:nvSpPr>
          <p:cNvPr id="273" name="Google Shape;273;p16"/>
          <p:cNvSpPr txBox="1"/>
          <p:nvPr>
            <p:ph idx="1" type="body"/>
          </p:nvPr>
        </p:nvSpPr>
        <p:spPr>
          <a:xfrm>
            <a:off x="528507" y="1825624"/>
            <a:ext cx="11551500" cy="4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Different types of monitors use different technologies to create an image. 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However, the common principles are the same:</a:t>
            </a:r>
            <a:br>
              <a:rPr lang="en-US"/>
            </a:b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Digital representation of image to display is sent to the monitor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monitor produces each </a:t>
            </a:r>
            <a:r>
              <a:rPr b="1" lang="en-US"/>
              <a:t>pixel</a:t>
            </a:r>
            <a:r>
              <a:rPr lang="en-US"/>
              <a:t> (the “atom” of monitor displays) using some deterministic physical technology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Light from the monitor reaches us as a useful/pleasing image.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following slides are the main technologies used today (from oldest to latest)</a:t>
            </a: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5f3bc64d_1_39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  <p:sp>
        <p:nvSpPr>
          <p:cNvPr id="279" name="Google Shape;279;ge85f3bc64d_1_39"/>
          <p:cNvSpPr txBox="1"/>
          <p:nvPr>
            <p:ph idx="1" type="body"/>
          </p:nvPr>
        </p:nvSpPr>
        <p:spPr>
          <a:xfrm>
            <a:off x="382650" y="1521725"/>
            <a:ext cx="115515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CRT (Cathode ray tube)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Very complicated, very cool, moderately dangerous, mostly obsolete! 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most common type of consumer and industry television before ~2010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Basically: a tungsten coil is heated in a vacuum until it sheds electrons, those electrons are accelerated by an electric field and guided by magnets to hit a phosphor coated glass display to emit light in a </a:t>
            </a:r>
            <a:r>
              <a:rPr lang="en-US"/>
              <a:t>pixel grid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Obsolete since today their are lighter, simpler higher resolution technologies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Still used today for some applications due to </a:t>
            </a:r>
            <a:r>
              <a:rPr b="1" lang="en-US"/>
              <a:t>zero latency</a:t>
            </a:r>
            <a:r>
              <a:rPr lang="en-US"/>
              <a:t>. For instance, I use one for playing NES Tetris! (see the end of the Lecture 0 slides)</a:t>
            </a:r>
            <a:endParaRPr/>
          </a:p>
        </p:txBody>
      </p:sp>
      <p:pic>
        <p:nvPicPr>
          <p:cNvPr id="280" name="Google Shape;280;ge85f3bc64d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8725"/>
            <a:ext cx="3434148" cy="20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e85f3bc64d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798" y="4535650"/>
            <a:ext cx="1830409" cy="2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  <p:sp>
        <p:nvSpPr>
          <p:cNvPr id="287" name="Google Shape;28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85737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Plasma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Tiny cells of ionised gas that light up when stimulated by electricity.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used in home theatre applications due to accurate video representation.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High levels of brightness, deep black levels and very wide colour range.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Have shorter life span, susceptible to “screen burn-in” (this is why screensavers are called “screen savers”! Same for CRT).</a:t>
            </a:r>
            <a:endParaRPr/>
          </a:p>
          <a:p>
            <a:pPr indent="-185737" lvl="0" marL="22860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DLP (Digital light processing)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Used in projectors.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Spinning colour wheel with microprocessor-controlled array of mirrors.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Each mirror corresponds to a specific pixel, reflecting light.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Monochrome image is created using up to 1024 shades of grey.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Colour wheel then adds to complete the projected image.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Computer Basics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Computer Hardware Components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Activities</a:t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85f3bc64d_0_22"/>
          <p:cNvSpPr txBox="1"/>
          <p:nvPr>
            <p:ph idx="1" type="body"/>
          </p:nvPr>
        </p:nvSpPr>
        <p:spPr>
          <a:xfrm>
            <a:off x="838200" y="1446500"/>
            <a:ext cx="10515600" cy="5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rPr lang="en-US"/>
              <a:t>Finally, the most modern monitor </a:t>
            </a:r>
            <a:r>
              <a:rPr lang="en-US"/>
              <a:t>technologies (used in our labs, most computers, laptops). They’re ordered approximately in order of lowest -&gt; highest quality, though pros and cons exist for each (see here: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https://en.wikipedia.org/wiki/Comparison_of_CRT,_LCD,_Plasma,_and_OLED_displays</a:t>
            </a:r>
            <a:r>
              <a:rPr lang="en-US"/>
              <a:t> ).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LCD (Liquid crystal display)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Commonly used in flat panel monitors and laptops.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Consists of a </a:t>
            </a:r>
            <a:r>
              <a:rPr b="1" lang="en-US"/>
              <a:t>white</a:t>
            </a:r>
            <a:r>
              <a:rPr lang="en-US"/>
              <a:t> backlight (in light, white = all colours combined), two polarizing filters, and liquid crystal solution between them to transform the backlight into a coherent pixel grid.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 electronic current aligns and controls the crystals so that light can pass through them.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LED (Light emitting diode)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 LCD display that uses LED backlighting instead of a white backlight to light the display. The brightness of each RGB LED is controlled programmatically to produce each pixel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Thinner (no layers), lighter and brighter, and displays better contrast.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Lower power consumption.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OLED (Organic LED)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Similar to LED, but no backlighting required -- the material used to create these displays emits light when an electrical current is applied.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Allows for perfect representation of dark colours unlike all other monitor technologies. Also allows for flexible and transparent monitors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More expensive to produce, more susceptible to screen-burn-in than LCD or LED (but better than Plasma and CRT in this respect)</a:t>
            </a:r>
            <a:endParaRPr/>
          </a:p>
          <a:p>
            <a:pPr indent="0" lvl="0" marL="161925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Here’s a great video (8 mins) explaining both physical and software technologies required to make the above monitors work: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https://www.youtube.com/watch?v=uyLDA9QT8EY</a:t>
            </a:r>
            <a:r>
              <a:rPr lang="en-US"/>
              <a:t> </a:t>
            </a:r>
            <a:endParaRPr/>
          </a:p>
        </p:txBody>
      </p:sp>
      <p:sp>
        <p:nvSpPr>
          <p:cNvPr id="293" name="Google Shape;293;ge85f3bc64d_0_2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Printers</a:t>
            </a:r>
            <a:endParaRPr/>
          </a:p>
        </p:txBody>
      </p:sp>
      <p:sp>
        <p:nvSpPr>
          <p:cNvPr id="299" name="Google Shape;299;p18"/>
          <p:cNvSpPr txBox="1"/>
          <p:nvPr>
            <p:ph idx="1" type="body"/>
          </p:nvPr>
        </p:nvSpPr>
        <p:spPr>
          <a:xfrm>
            <a:off x="5652325" y="1825625"/>
            <a:ext cx="575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Printers take data from a computer and generate output on paper.</a:t>
            </a:r>
            <a:endParaRPr/>
          </a:p>
          <a:p>
            <a:pPr indent="-66675" lvl="0" marL="22860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179070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86666"/>
              <a:buChar char="•"/>
            </a:pPr>
            <a:r>
              <a:rPr lang="en-US" sz="3000"/>
              <a:t>Basic principles</a:t>
            </a:r>
            <a:endParaRPr sz="3000"/>
          </a:p>
          <a:p>
            <a:pPr indent="-206375" lvl="2" marL="11430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Similar to monitor (high quantity of small, well placed “pixels” → the visual quality of a coherent image)</a:t>
            </a:r>
            <a:endParaRPr sz="3000"/>
          </a:p>
          <a:p>
            <a:pPr indent="-206375" lvl="2" marL="11430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Rather than orienting light photons on a screen, printers deposit liquid stains on to paper. The physical setup is different, but the same principles are at work.</a:t>
            </a:r>
            <a:endParaRPr sz="3000"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53263"/>
            <a:ext cx="45148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514875" y="5445675"/>
            <a:ext cx="470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 high enough quantity of toasted bread produces the qualitative impression of a human eye in this “piece” of art. Printers (and monitors) use much higher quantities of “pixels” than depicted here!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eb464c7f43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21" y="4694950"/>
            <a:ext cx="1916606" cy="143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eb464c7f43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401" y="1653639"/>
            <a:ext cx="1772002" cy="14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eb464c7f43_0_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Printers (cont)</a:t>
            </a:r>
            <a:endParaRPr/>
          </a:p>
        </p:txBody>
      </p:sp>
      <p:sp>
        <p:nvSpPr>
          <p:cNvPr id="309" name="Google Shape;309;geb464c7f43_0_6"/>
          <p:cNvSpPr txBox="1"/>
          <p:nvPr>
            <p:ph idx="1" type="body"/>
          </p:nvPr>
        </p:nvSpPr>
        <p:spPr>
          <a:xfrm>
            <a:off x="609600" y="1561200"/>
            <a:ext cx="105156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Dot-matrix printers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Uses print heads containing pins which produce patterns of dots on the paper by mechanical impact (pressing).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Inexpensive and typically print at a speed of 100 - 600 characters per second.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(Optional) See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https://en.wikipedia.org/wiki/Dot_matrix_printer</a:t>
            </a:r>
            <a:r>
              <a:rPr lang="en-US"/>
              <a:t> for more detail on history and technology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While still in use for particular applications (printing receipts for e.g.), these are now obsoleted by...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Ink-jet printers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Uses tiny droplets of ink to produce images.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Heat is applied to an ink reservoir, which pushes ink bubbles through a nozzle in a controlled manner.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ink liquid droplets are smaller in </a:t>
            </a:r>
            <a:r>
              <a:rPr lang="en-US"/>
              <a:t>diameter</a:t>
            </a:r>
            <a:r>
              <a:rPr lang="en-US"/>
              <a:t> than a human hair! Many of these added together produce the quality of a coherent image.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Quieter than dot-matrix, and also provide better speed and higher quality.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10" name="Google Shape;310;geb464c7f43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50" y="4694950"/>
            <a:ext cx="3659350" cy="1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eb464c7f43_0_6"/>
          <p:cNvSpPr txBox="1"/>
          <p:nvPr/>
        </p:nvSpPr>
        <p:spPr>
          <a:xfrm>
            <a:off x="6940775" y="4793075"/>
            <a:ext cx="441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  <a:t>Ink jet cartridge operation. Image source:</a:t>
            </a:r>
            <a:b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https://www.youtube.com/watch?v=JEVurb1uVFA</a:t>
            </a:r>
            <a: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b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838200" y="1511968"/>
            <a:ext cx="11015444" cy="5123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Expensive when they were initially introduced.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 high-quality output quietly at a high speed.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Produces images by directing a laser beam at a mirror which bounces the beam onto a drum.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drum contains a special coating to which the toner (ink powder) sticks.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laser beam then conveys information to the drum, neutralizing and detaching some toner.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As the paper rolls by the drum, the toner is transferred onto the paper. A hot roller then bonds toner to the paper.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9421" y="1403793"/>
            <a:ext cx="2517406" cy="211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 (cont.)</a:t>
            </a:r>
            <a:endParaRPr/>
          </a:p>
        </p:txBody>
      </p:sp>
      <p:pic>
        <p:nvPicPr>
          <p:cNvPr id="324" name="Google Shape;32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359" y="1825625"/>
            <a:ext cx="509728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/>
          <p:nvPr/>
        </p:nvSpPr>
        <p:spPr>
          <a:xfrm>
            <a:off x="8958625" y="4898675"/>
            <a:ext cx="70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(start here)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1649875" y="2151525"/>
            <a:ext cx="193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(end here: the drum rolls along the paper, 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transferring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toner to the page in the pattern according to the laser’s drawing)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85f3bc64d_1_10"/>
          <p:cNvSpPr txBox="1"/>
          <p:nvPr>
            <p:ph type="title"/>
          </p:nvPr>
        </p:nvSpPr>
        <p:spPr>
          <a:xfrm>
            <a:off x="838201" y="2402238"/>
            <a:ext cx="10515600" cy="218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Connectors (how to get the computer to talk to these output devices!)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85f3bc64d_1_1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Connectors: Two basic types in general</a:t>
            </a:r>
            <a:endParaRPr/>
          </a:p>
        </p:txBody>
      </p:sp>
      <p:pic>
        <p:nvPicPr>
          <p:cNvPr id="339" name="Google Shape;339;ge85f3bc64d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" y="2809075"/>
            <a:ext cx="6686736" cy="31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e85f3bc64d_1_16"/>
          <p:cNvSpPr txBox="1"/>
          <p:nvPr>
            <p:ph idx="1" type="body"/>
          </p:nvPr>
        </p:nvSpPr>
        <p:spPr>
          <a:xfrm>
            <a:off x="322550" y="1631125"/>
            <a:ext cx="5925300" cy="12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45479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ct val="100000"/>
              <a:buAutoNum type="arabicParenBoth"/>
            </a:pPr>
            <a:r>
              <a:rPr lang="en-US" sz="2375"/>
              <a:t>Electrical cables</a:t>
            </a:r>
            <a:br>
              <a:rPr lang="en-US" sz="2375"/>
            </a:br>
            <a:endParaRPr sz="2375"/>
          </a:p>
          <a:p>
            <a:pPr indent="-34547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75"/>
              <a:t>transmit an electrical signal on a conducting wire, insulated to protect the signal/surroundings</a:t>
            </a:r>
            <a:endParaRPr sz="2375"/>
          </a:p>
        </p:txBody>
      </p:sp>
      <p:sp>
        <p:nvSpPr>
          <p:cNvPr id="341" name="Google Shape;341;ge85f3bc64d_1_16"/>
          <p:cNvSpPr txBox="1"/>
          <p:nvPr>
            <p:ph idx="1" type="body"/>
          </p:nvPr>
        </p:nvSpPr>
        <p:spPr>
          <a:xfrm>
            <a:off x="6691525" y="1825625"/>
            <a:ext cx="26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(2) Optical cables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transmit signal in the form of light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very fast!</a:t>
            </a:r>
            <a:br>
              <a:rPr lang="en-US"/>
            </a:br>
            <a:r>
              <a:rPr lang="en-US"/>
              <a:t>(speed of</a:t>
            </a:r>
            <a:br>
              <a:rPr lang="en-US"/>
            </a:br>
            <a:r>
              <a:rPr lang="en-US"/>
              <a:t> light in glass)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extensive</a:t>
            </a:r>
            <a:br>
              <a:rPr lang="en-US"/>
            </a:br>
            <a:r>
              <a:rPr lang="en-US"/>
              <a:t>global</a:t>
            </a:r>
            <a:br>
              <a:rPr lang="en-US"/>
            </a:br>
            <a:r>
              <a:rPr lang="en-US"/>
              <a:t>submarine</a:t>
            </a:r>
            <a:br>
              <a:rPr lang="en-US"/>
            </a:br>
            <a:r>
              <a:rPr lang="en-US"/>
              <a:t>network</a:t>
            </a:r>
            <a:br>
              <a:rPr lang="en-US"/>
            </a:br>
            <a:r>
              <a:rPr lang="en-US"/>
              <a:t>is the physical</a:t>
            </a:r>
            <a:br>
              <a:rPr lang="en-US"/>
            </a:br>
            <a:r>
              <a:rPr lang="en-US"/>
              <a:t>basis of the internet</a:t>
            </a:r>
            <a:br>
              <a:rPr lang="en-US"/>
            </a:br>
            <a:endParaRPr/>
          </a:p>
        </p:txBody>
      </p:sp>
      <p:pic>
        <p:nvPicPr>
          <p:cNvPr id="342" name="Google Shape;342;ge85f3bc64d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748" y="2683600"/>
            <a:ext cx="2641850" cy="36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e85f3bc64d_1_16"/>
          <p:cNvSpPr txBox="1"/>
          <p:nvPr/>
        </p:nvSpPr>
        <p:spPr>
          <a:xfrm>
            <a:off x="0" y="6242400"/>
            <a:ext cx="1199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short (5 page) comparing the two cable technologies in more detail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5"/>
              </a:rPr>
              <a:t>https://optronicsplus.net/downloads/whitepapers/OP_Fibre_Optics_vs_Copper_Cabling_Understanding_the_Difference_White_Paper_Rev.1.0.pdf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85f3bc64d_0_4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Devices: Cables</a:t>
            </a:r>
            <a:endParaRPr/>
          </a:p>
        </p:txBody>
      </p:sp>
      <p:sp>
        <p:nvSpPr>
          <p:cNvPr id="350" name="Google Shape;350;ge85f3bc64d_0_44"/>
          <p:cNvSpPr txBox="1"/>
          <p:nvPr>
            <p:ph idx="1" type="body"/>
          </p:nvPr>
        </p:nvSpPr>
        <p:spPr>
          <a:xfrm>
            <a:off x="838200" y="1825625"/>
            <a:ext cx="10515600" cy="48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Some technical terms: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Cable (electric)</a:t>
            </a:r>
            <a:r>
              <a:rPr lang="en-US"/>
              <a:t>: The insulated copper wire that carries electrical/digital signals from devices to/from computers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Port</a:t>
            </a:r>
            <a:r>
              <a:rPr lang="en-US"/>
              <a:t>: The slot where the insertable end of USB cable is connected to the computer 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“Male” / “Female” </a:t>
            </a:r>
            <a:r>
              <a:rPr b="1" lang="en-US"/>
              <a:t>cable</a:t>
            </a:r>
            <a:r>
              <a:rPr b="1" lang="en-US"/>
              <a:t> ends</a:t>
            </a:r>
            <a:r>
              <a:rPr lang="en-US"/>
              <a:t>: Distinguishing between the insertable end and the receptacle end for cables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Converter</a:t>
            </a:r>
            <a:r>
              <a:rPr lang="en-US"/>
              <a:t>: A device that allows different standards/types of connectors to be used together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85f3bc64d_1_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USB </a:t>
            </a:r>
            <a:endParaRPr/>
          </a:p>
        </p:txBody>
      </p:sp>
      <p:sp>
        <p:nvSpPr>
          <p:cNvPr id="356" name="Google Shape;356;ge85f3bc64d_1_0"/>
          <p:cNvSpPr txBox="1"/>
          <p:nvPr>
            <p:ph idx="1" type="body"/>
          </p:nvPr>
        </p:nvSpPr>
        <p:spPr>
          <a:xfrm>
            <a:off x="461400" y="1526800"/>
            <a:ext cx="113781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Universal Serial Bus (we’ll talk about the meaning of the last two words soon!)</a:t>
            </a:r>
            <a:endParaRPr sz="2600"/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Used to connect most newer devices to computers.</a:t>
            </a:r>
            <a:endParaRPr sz="2800"/>
          </a:p>
          <a:p>
            <a:pPr indent="-2159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Can transmit both power (e.g. charging phones) and information (data)</a:t>
            </a:r>
            <a:endParaRPr sz="2600"/>
          </a:p>
          <a:p>
            <a:pPr indent="-2159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Despite being “Universal” there are an incredible number of USB types. We’ll cover those on the next slide.</a:t>
            </a:r>
            <a:endParaRPr sz="2600"/>
          </a:p>
          <a:p>
            <a:pPr indent="0" lvl="0" marL="1778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357" name="Google Shape;357;ge85f3bc6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2300" y="4335600"/>
            <a:ext cx="10160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title"/>
          </p:nvPr>
        </p:nvSpPr>
        <p:spPr>
          <a:xfrm>
            <a:off x="646075" y="-145849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USB (cont)</a:t>
            </a:r>
            <a:endParaRPr/>
          </a:p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06675" y="1538950"/>
            <a:ext cx="57501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100"/>
              <a:t>USB “Letter” standards refer to the physical design of the connector and the port</a:t>
            </a:r>
            <a:endParaRPr sz="21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364" name="Google Shape;364;p21"/>
          <p:cNvSpPr txBox="1"/>
          <p:nvPr>
            <p:ph idx="1" type="body"/>
          </p:nvPr>
        </p:nvSpPr>
        <p:spPr>
          <a:xfrm>
            <a:off x="6004825" y="1485225"/>
            <a:ext cx="60054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9223"/>
              <a:t>USB “Number” standards refer to the transmission speed and power of the cable</a:t>
            </a:r>
            <a:endParaRPr sz="9223"/>
          </a:p>
          <a:p>
            <a:pPr indent="-375016" lvl="0" marL="4572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SzPct val="100000"/>
              <a:buChar char="•"/>
            </a:pPr>
            <a:r>
              <a:rPr lang="en-US" sz="9223"/>
              <a:t>note: newer standards are </a:t>
            </a:r>
            <a:r>
              <a:rPr b="1" lang="en-US" sz="9223"/>
              <a:t>backwards compatible</a:t>
            </a:r>
            <a:r>
              <a:rPr lang="en-US" sz="9223"/>
              <a:t> (e.g. USB 3.1 cable works in USB 1.1 port at USB 1.1 speed/power)</a:t>
            </a:r>
            <a:endParaRPr sz="9223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br>
              <a:rPr lang="en-US" sz="2600"/>
            </a:br>
            <a:r>
              <a:rPr lang="en-US" sz="2600"/>
              <a:t>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00" y="3646125"/>
            <a:ext cx="75438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6900"/>
            <a:ext cx="4953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1"/>
          <p:cNvSpPr/>
          <p:nvPr/>
        </p:nvSpPr>
        <p:spPr>
          <a:xfrm>
            <a:off x="4923000" y="3573725"/>
            <a:ext cx="1233900" cy="3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Computer Basics</a:t>
            </a:r>
            <a:endParaRPr/>
          </a:p>
        </p:txBody>
      </p:sp>
      <p:sp>
        <p:nvSpPr>
          <p:cNvPr id="150" name="Google Shape;150;p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Audio</a:t>
            </a:r>
            <a:endParaRPr/>
          </a:p>
        </p:txBody>
      </p:sp>
      <p:sp>
        <p:nvSpPr>
          <p:cNvPr id="373" name="Google Shape;37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Most commonly the standard headphone jack (TSR connector).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Available in several sizes, most commonly 3.5mm or ⅛” mini audio jack.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Can be color coded - microphone (pink), speaker (green).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For higher-end audio (e.g. DVD player) we can use fiberoptic cables.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4" name="Google Shape;3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7211" y="5428788"/>
            <a:ext cx="14732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862" y="4339861"/>
            <a:ext cx="18161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78" y="3810825"/>
            <a:ext cx="5637347" cy="266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Video</a:t>
            </a:r>
            <a:endParaRPr/>
          </a:p>
        </p:txBody>
      </p:sp>
      <p:sp>
        <p:nvSpPr>
          <p:cNvPr id="382" name="Google Shape;382;p23"/>
          <p:cNvSpPr txBox="1"/>
          <p:nvPr>
            <p:ph idx="1" type="body"/>
          </p:nvPr>
        </p:nvSpPr>
        <p:spPr>
          <a:xfrm>
            <a:off x="0" y="1448800"/>
            <a:ext cx="9141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Standard VGA cable is commonly used for computer monitors (15-pins).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Converter cables connect VGA monitors to newer computers (HDMI or DVI).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MiniVGA is a variant found on laptops.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DVI is used on newer computers; MiniDVI and MicroDVI on “thin” laptops.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S-Video commonly used for DVD players, camcorders and older consoles.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86" y="4520103"/>
            <a:ext cx="5878117" cy="224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1406" y="4633730"/>
            <a:ext cx="25273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203" y="5237451"/>
            <a:ext cx="226060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 rotWithShape="1">
          <a:blip r:embed="rId6">
            <a:alphaModFix/>
          </a:blip>
          <a:srcRect b="0" l="0" r="61587" t="0"/>
          <a:stretch/>
        </p:blipFill>
        <p:spPr>
          <a:xfrm>
            <a:off x="9883350" y="1448800"/>
            <a:ext cx="17343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Audio &amp; Video</a:t>
            </a:r>
            <a:endParaRPr/>
          </a:p>
        </p:txBody>
      </p:sp>
      <p:sp>
        <p:nvSpPr>
          <p:cNvPr id="392" name="Google Shape;392;p24"/>
          <p:cNvSpPr txBox="1"/>
          <p:nvPr>
            <p:ph idx="1" type="body"/>
          </p:nvPr>
        </p:nvSpPr>
        <p:spPr>
          <a:xfrm>
            <a:off x="838200" y="1677798"/>
            <a:ext cx="10515600" cy="447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RCA cables include composite video (yellow) and stereo audio cables (red for right; white/black for left). Component video offers a better picture.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HDMI is the new standard for audio and video transmission in a single cable.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DisplayPort (and Mini DisplayPort) more commonly used in computers.</a:t>
            </a:r>
            <a:endParaRPr/>
          </a:p>
        </p:txBody>
      </p:sp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7" y="3914797"/>
            <a:ext cx="6854203" cy="289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9351" y="4123667"/>
            <a:ext cx="1485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4801" y="5229557"/>
            <a:ext cx="2120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Data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Firewire IEEE 1394 is a faster alternative to USB commonly used for external hard drives. Can also be used for networking. Usually 6-pin but also 4-pin.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eSATA is used internally to connect the hard drive to the motherboard but can also be used for portable hard drives (but cannot transmit power).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0" y="2774950"/>
            <a:ext cx="15748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8700" y="5548313"/>
            <a:ext cx="14351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7672" y="5348013"/>
            <a:ext cx="22225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7372" y="2852159"/>
            <a:ext cx="19431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Networking</a:t>
            </a:r>
            <a:endParaRPr/>
          </a:p>
        </p:txBody>
      </p:sp>
      <p:sp>
        <p:nvSpPr>
          <p:cNvPr id="411" name="Google Shape;4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Telephone cable (RJ11) used for connecting to the internet through DSL/ADSL modems. Standard phone cable has 4 wires; connector has 4 pins. Clip helps to maintain tight connection.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Ethernet (RJ45) is the standard for wired networking. Based on Cat5 twisted pair cable, made from 8 individual wires. Connector looks similar to phone plug but is thicker and wider. Also uses a clip to maintain tight connection.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b="1" lang="en-US">
                <a:solidFill>
                  <a:srgbClr val="0055A4"/>
                </a:solidFill>
              </a:rPr>
              <a:t>Hardware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physical components that make up a computer system.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Related image" id="157" name="Google Shape;157;p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9195" l="0" r="0" t="9640"/>
          <a:stretch/>
        </p:blipFill>
        <p:spPr>
          <a:xfrm>
            <a:off x="6172200" y="2432807"/>
            <a:ext cx="5181600" cy="31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b="1" lang="en-US">
                <a:solidFill>
                  <a:srgbClr val="0055A4"/>
                </a:solidFill>
              </a:rPr>
              <a:t>Software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programs (instructions) that tell the computer (the hardware) what to do.</a:t>
            </a:r>
            <a:br>
              <a:rPr lang="en-US"/>
            </a:b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Image result for software" id="165" name="Google Shape;165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024" y="3800213"/>
            <a:ext cx="2858775" cy="214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perating system"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024" y="1744911"/>
            <a:ext cx="2858775" cy="19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What is a computer? </a:t>
            </a:r>
            <a:endParaRPr/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838200" y="1825625"/>
            <a:ext cx="67371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0816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sz="2900"/>
              <a:t>A </a:t>
            </a:r>
            <a:r>
              <a:rPr b="1" lang="en-US" sz="2900">
                <a:solidFill>
                  <a:srgbClr val="0055A4"/>
                </a:solidFill>
              </a:rPr>
              <a:t>computer</a:t>
            </a:r>
            <a:r>
              <a:rPr lang="en-US" sz="2900"/>
              <a:t> is an </a:t>
            </a:r>
            <a:r>
              <a:rPr lang="en-US" sz="2900"/>
              <a:t>electromechanical</a:t>
            </a:r>
            <a:r>
              <a:rPr lang="en-US" sz="2900"/>
              <a:t> device designed to (1) store </a:t>
            </a:r>
            <a:r>
              <a:rPr b="1" lang="en-US" sz="2900"/>
              <a:t>information</a:t>
            </a:r>
            <a:r>
              <a:rPr lang="en-US" sz="2900"/>
              <a:t> and (2) change that information through human and programmatic interaction (</a:t>
            </a:r>
            <a:r>
              <a:rPr b="1" lang="en-US" sz="2900"/>
              <a:t>processes</a:t>
            </a:r>
            <a:r>
              <a:rPr lang="en-US" sz="2900"/>
              <a:t>)</a:t>
            </a:r>
            <a:br>
              <a:rPr lang="en-US" sz="2900"/>
            </a:br>
            <a:endParaRPr sz="2900"/>
          </a:p>
          <a:p>
            <a:pPr indent="-180816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Two basic properties of processes:</a:t>
            </a:r>
            <a:endParaRPr sz="2900"/>
          </a:p>
          <a:p>
            <a:pPr indent="-18653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sz="2500">
                <a:solidFill>
                  <a:srgbClr val="0055A4"/>
                </a:solidFill>
              </a:rPr>
              <a:t>Deterministic:</a:t>
            </a:r>
            <a:r>
              <a:rPr b="1" lang="en-US" sz="2500">
                <a:solidFill>
                  <a:srgbClr val="0055A4"/>
                </a:solidFill>
              </a:rPr>
              <a:t> </a:t>
            </a:r>
            <a:r>
              <a:rPr lang="en-US" sz="2500"/>
              <a:t>A given input reliably produces the same output every time</a:t>
            </a:r>
            <a:br>
              <a:rPr lang="en-US" sz="2500"/>
            </a:br>
            <a:endParaRPr sz="2500"/>
          </a:p>
          <a:p>
            <a:pPr indent="-18653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 sz="2500">
                <a:solidFill>
                  <a:srgbClr val="0055A4"/>
                </a:solidFill>
              </a:rPr>
              <a:t>Digital</a:t>
            </a:r>
            <a:r>
              <a:rPr lang="en-US" sz="2500"/>
              <a:t>: All “information” is represented by combinations of two different states (</a:t>
            </a:r>
            <a:r>
              <a:rPr lang="en-US" sz="2500"/>
              <a:t>0 or 1, i.e., ON or OFF</a:t>
            </a:r>
            <a:r>
              <a:rPr lang="en-US" sz="2500"/>
              <a:t>). This digital information can be shared between devices using cables (whether electrical or optical, as we will see)</a:t>
            </a:r>
            <a:endParaRPr sz="2500"/>
          </a:p>
        </p:txBody>
      </p:sp>
      <p:pic>
        <p:nvPicPr>
          <p:cNvPr descr="Image result for computer" id="176" name="Google Shape;1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2791" y="1888412"/>
            <a:ext cx="4386982" cy="358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85f3bc64d_1_3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What is a computer? (cont.)</a:t>
            </a:r>
            <a:endParaRPr/>
          </a:p>
        </p:txBody>
      </p:sp>
      <p:sp>
        <p:nvSpPr>
          <p:cNvPr id="184" name="Google Shape;184;ge85f3bc64d_1_30"/>
          <p:cNvSpPr txBox="1"/>
          <p:nvPr>
            <p:ph idx="1" type="body"/>
          </p:nvPr>
        </p:nvSpPr>
        <p:spPr>
          <a:xfrm>
            <a:off x="838200" y="1825625"/>
            <a:ext cx="104544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For all of the hardware devices that we learn about today, there is a lot of scientific detail. Do not focus on memorizing everything -- instead, focus on:</a:t>
            </a:r>
            <a:endParaRPr sz="2900"/>
          </a:p>
          <a:p>
            <a:pPr indent="-22225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500"/>
              <a:buChar char="•"/>
            </a:pPr>
            <a:r>
              <a:rPr lang="en-US" sz="2500">
                <a:solidFill>
                  <a:srgbClr val="0055A4"/>
                </a:solidFill>
              </a:rPr>
              <a:t>Deterministic:</a:t>
            </a:r>
            <a:r>
              <a:rPr b="1" lang="en-US" sz="2500">
                <a:solidFill>
                  <a:srgbClr val="0055A4"/>
                </a:solidFill>
              </a:rPr>
              <a:t> </a:t>
            </a:r>
            <a:r>
              <a:rPr lang="en-US" sz="2500"/>
              <a:t>How can this physical device reliably produce the same output every time I provide the same input?</a:t>
            </a:r>
            <a:br>
              <a:rPr lang="en-US" sz="2500"/>
            </a:br>
            <a:endParaRPr sz="2500"/>
          </a:p>
          <a:p>
            <a:pPr indent="-22225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0055A4"/>
              </a:buClr>
              <a:buSzPts val="2500"/>
              <a:buChar char="•"/>
            </a:pPr>
            <a:r>
              <a:rPr lang="en-US" sz="2500">
                <a:solidFill>
                  <a:srgbClr val="0055A4"/>
                </a:solidFill>
              </a:rPr>
              <a:t>Digital</a:t>
            </a:r>
            <a:r>
              <a:rPr lang="en-US" sz="2500"/>
              <a:t>: How can this physical device </a:t>
            </a:r>
            <a:r>
              <a:rPr lang="en-US" sz="2500"/>
              <a:t>produce</a:t>
            </a:r>
            <a:r>
              <a:rPr lang="en-US" sz="2500"/>
              <a:t> digital data that is useful for a computer?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Hardware – Computer Components</a:t>
            </a:r>
            <a:endParaRPr/>
          </a:p>
        </p:txBody>
      </p:sp>
      <p:sp>
        <p:nvSpPr>
          <p:cNvPr id="190" name="Google Shape;190;p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5f3bc64d_0_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A Historical Introduction (Bonus)</a:t>
            </a:r>
            <a:endParaRPr/>
          </a:p>
        </p:txBody>
      </p:sp>
      <p:sp>
        <p:nvSpPr>
          <p:cNvPr id="197" name="Google Shape;197;ge85f3bc64d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(Bonus) If you have two hours to spare, I highly recommend checking out “The Mother of All Demos”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If you have less than two hours to spare, just check out the highlight videos in the link below. Those are worthwhile too.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This is a 1968 presentation that introduced many of the hardware/graphics concepts we will see today and some we will see in future lectures: the mouse, networking, video conferencing, word documents, hyperlinks, gamer headphones…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https://www.dougengelbart.org/content/view/209/448/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